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3" r:id="rId38"/>
    <p:sldId id="29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07B95D-FD08-4189-9589-7D0246B1F49B}" v="8" dt="2025-11-02T08:47:07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4660"/>
  </p:normalViewPr>
  <p:slideViewPr>
    <p:cSldViewPr snapToGrid="0">
      <p:cViewPr varScale="1">
        <p:scale>
          <a:sx n="84" d="100"/>
          <a:sy n="84" d="100"/>
        </p:scale>
        <p:origin x="9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tha sarathy" userId="935ad3b6c5292fd3" providerId="LiveId" clId="{AD4D53BB-A71E-4911-BF82-37187B1C7079}"/>
    <pc:docChg chg="custSel modSld modMainMaster">
      <pc:chgData name="partha sarathy" userId="935ad3b6c5292fd3" providerId="LiveId" clId="{AD4D53BB-A71E-4911-BF82-37187B1C7079}" dt="2025-11-02T08:47:49.615" v="61" actId="207"/>
      <pc:docMkLst>
        <pc:docMk/>
      </pc:docMkLst>
      <pc:sldChg chg="modSp mod setBg">
        <pc:chgData name="partha sarathy" userId="935ad3b6c5292fd3" providerId="LiveId" clId="{AD4D53BB-A71E-4911-BF82-37187B1C7079}" dt="2025-11-02T08:47:07.197" v="59"/>
        <pc:sldMkLst>
          <pc:docMk/>
          <pc:sldMk cId="1953091869" sldId="256"/>
        </pc:sldMkLst>
        <pc:grpChg chg="mod">
          <ac:chgData name="partha sarathy" userId="935ad3b6c5292fd3" providerId="LiveId" clId="{AD4D53BB-A71E-4911-BF82-37187B1C7079}" dt="2025-11-02T08:45:57.657" v="52" actId="1076"/>
          <ac:grpSpMkLst>
            <pc:docMk/>
            <pc:sldMk cId="1953091869" sldId="256"/>
            <ac:grpSpMk id="8" creationId="{0374F3EE-64F0-8A96-BE8A-58BE6FE9C491}"/>
          </ac:grpSpMkLst>
        </pc:grpChg>
      </pc:sldChg>
      <pc:sldChg chg="addSp delSp modSp mod">
        <pc:chgData name="partha sarathy" userId="935ad3b6c5292fd3" providerId="LiveId" clId="{AD4D53BB-A71E-4911-BF82-37187B1C7079}" dt="2025-11-02T08:47:49.615" v="61" actId="207"/>
        <pc:sldMkLst>
          <pc:docMk/>
          <pc:sldMk cId="3766272627" sldId="257"/>
        </pc:sldMkLst>
        <pc:spChg chg="mod">
          <ac:chgData name="partha sarathy" userId="935ad3b6c5292fd3" providerId="LiveId" clId="{AD4D53BB-A71E-4911-BF82-37187B1C7079}" dt="2025-11-02T08:47:49.615" v="61" actId="207"/>
          <ac:spMkLst>
            <pc:docMk/>
            <pc:sldMk cId="3766272627" sldId="257"/>
            <ac:spMk id="3" creationId="{BA558A58-835D-CC22-3E43-59C2EE4A3B14}"/>
          </ac:spMkLst>
        </pc:spChg>
        <pc:spChg chg="mod">
          <ac:chgData name="partha sarathy" userId="935ad3b6c5292fd3" providerId="LiveId" clId="{AD4D53BB-A71E-4911-BF82-37187B1C7079}" dt="2025-11-02T08:47:37.399" v="60" actId="2711"/>
          <ac:spMkLst>
            <pc:docMk/>
            <pc:sldMk cId="3766272627" sldId="257"/>
            <ac:spMk id="4" creationId="{F02C5F75-370D-6234-D22F-35759F19A7D1}"/>
          </ac:spMkLst>
        </pc:spChg>
        <pc:spChg chg="add del mod">
          <ac:chgData name="partha sarathy" userId="935ad3b6c5292fd3" providerId="LiveId" clId="{AD4D53BB-A71E-4911-BF82-37187B1C7079}" dt="2025-11-02T08:45:10.307" v="39" actId="478"/>
          <ac:spMkLst>
            <pc:docMk/>
            <pc:sldMk cId="3766272627" sldId="257"/>
            <ac:spMk id="13" creationId="{C6439F14-3FFA-EAD3-2C53-E5AEF9420FAA}"/>
          </ac:spMkLst>
        </pc:spChg>
        <pc:grpChg chg="add del mod">
          <ac:chgData name="partha sarathy" userId="935ad3b6c5292fd3" providerId="LiveId" clId="{AD4D53BB-A71E-4911-BF82-37187B1C7079}" dt="2025-11-02T08:45:03.515" v="37" actId="478"/>
          <ac:grpSpMkLst>
            <pc:docMk/>
            <pc:sldMk cId="3766272627" sldId="257"/>
            <ac:grpSpMk id="14" creationId="{08B20B83-FFC1-BADF-BAB9-7F70C8A4E0A3}"/>
          </ac:grpSpMkLst>
        </pc:grpChg>
        <pc:picChg chg="mod">
          <ac:chgData name="partha sarathy" userId="935ad3b6c5292fd3" providerId="LiveId" clId="{AD4D53BB-A71E-4911-BF82-37187B1C7079}" dt="2025-11-02T08:44:30.837" v="32"/>
          <ac:picMkLst>
            <pc:docMk/>
            <pc:sldMk cId="3766272627" sldId="257"/>
            <ac:picMk id="15" creationId="{EE53D44C-4E7E-058A-28B7-9237921D2EAA}"/>
          </ac:picMkLst>
        </pc:picChg>
        <pc:picChg chg="mod">
          <ac:chgData name="partha sarathy" userId="935ad3b6c5292fd3" providerId="LiveId" clId="{AD4D53BB-A71E-4911-BF82-37187B1C7079}" dt="2025-11-02T08:44:30.837" v="32"/>
          <ac:picMkLst>
            <pc:docMk/>
            <pc:sldMk cId="3766272627" sldId="257"/>
            <ac:picMk id="16" creationId="{A1EBFC0C-8DA4-96FE-8207-C0D05F909ADE}"/>
          </ac:picMkLst>
        </pc:picChg>
      </pc:sldChg>
      <pc:sldChg chg="addSp delSp modSp mod">
        <pc:chgData name="partha sarathy" userId="935ad3b6c5292fd3" providerId="LiveId" clId="{AD4D53BB-A71E-4911-BF82-37187B1C7079}" dt="2025-11-02T08:45:19.838" v="44"/>
        <pc:sldMkLst>
          <pc:docMk/>
          <pc:sldMk cId="1493396501" sldId="258"/>
        </pc:sldMkLst>
        <pc:spChg chg="mod">
          <ac:chgData name="partha sarathy" userId="935ad3b6c5292fd3" providerId="LiveId" clId="{AD4D53BB-A71E-4911-BF82-37187B1C7079}" dt="2025-11-02T08:42:48.270" v="9" actId="1076"/>
          <ac:spMkLst>
            <pc:docMk/>
            <pc:sldMk cId="1493396501" sldId="258"/>
            <ac:spMk id="2" creationId="{C381EE8E-FEE5-C1ED-E3C8-A71DBD4BF82E}"/>
          </ac:spMkLst>
        </pc:spChg>
        <pc:spChg chg="mod">
          <ac:chgData name="partha sarathy" userId="935ad3b6c5292fd3" providerId="LiveId" clId="{AD4D53BB-A71E-4911-BF82-37187B1C7079}" dt="2025-11-02T08:42:45.143" v="8" actId="14100"/>
          <ac:spMkLst>
            <pc:docMk/>
            <pc:sldMk cId="1493396501" sldId="258"/>
            <ac:spMk id="3" creationId="{B59F26F6-E0AD-EE02-4022-A3155BFCCE0E}"/>
          </ac:spMkLst>
        </pc:spChg>
        <pc:spChg chg="add del mod">
          <ac:chgData name="partha sarathy" userId="935ad3b6c5292fd3" providerId="LiveId" clId="{AD4D53BB-A71E-4911-BF82-37187B1C7079}" dt="2025-11-02T08:45:19.838" v="44"/>
          <ac:spMkLst>
            <pc:docMk/>
            <pc:sldMk cId="1493396501" sldId="258"/>
            <ac:spMk id="8" creationId="{7E3413CD-D6CB-721F-7698-66AC62895C3E}"/>
          </ac:spMkLst>
        </pc:spChg>
      </pc:sldChg>
      <pc:sldChg chg="addSp delSp modSp mod">
        <pc:chgData name="partha sarathy" userId="935ad3b6c5292fd3" providerId="LiveId" clId="{AD4D53BB-A71E-4911-BF82-37187B1C7079}" dt="2025-11-02T08:45:27.609" v="47" actId="1076"/>
        <pc:sldMkLst>
          <pc:docMk/>
          <pc:sldMk cId="2519758139" sldId="259"/>
        </pc:sldMkLst>
        <pc:spChg chg="mod">
          <ac:chgData name="partha sarathy" userId="935ad3b6c5292fd3" providerId="LiveId" clId="{AD4D53BB-A71E-4911-BF82-37187B1C7079}" dt="2025-11-02T08:45:27.609" v="47" actId="1076"/>
          <ac:spMkLst>
            <pc:docMk/>
            <pc:sldMk cId="2519758139" sldId="259"/>
            <ac:spMk id="2" creationId="{B32E12BC-82D0-0BF9-11D6-6A98E48FC398}"/>
          </ac:spMkLst>
        </pc:spChg>
        <pc:spChg chg="add del mod">
          <ac:chgData name="partha sarathy" userId="935ad3b6c5292fd3" providerId="LiveId" clId="{AD4D53BB-A71E-4911-BF82-37187B1C7079}" dt="2025-11-02T08:45:24.412" v="46" actId="478"/>
          <ac:spMkLst>
            <pc:docMk/>
            <pc:sldMk cId="2519758139" sldId="259"/>
            <ac:spMk id="8" creationId="{EF6AFC2E-7BC8-DCBA-FDE7-8EF35A4A7694}"/>
          </ac:spMkLst>
        </pc:spChg>
      </pc:sldChg>
      <pc:sldChg chg="addSp delSp modSp mod">
        <pc:chgData name="partha sarathy" userId="935ad3b6c5292fd3" providerId="LiveId" clId="{AD4D53BB-A71E-4911-BF82-37187B1C7079}" dt="2025-11-02T08:45:35.973" v="51"/>
        <pc:sldMkLst>
          <pc:docMk/>
          <pc:sldMk cId="250988945" sldId="260"/>
        </pc:sldMkLst>
        <pc:spChg chg="mod">
          <ac:chgData name="partha sarathy" userId="935ad3b6c5292fd3" providerId="LiveId" clId="{AD4D53BB-A71E-4911-BF82-37187B1C7079}" dt="2025-11-02T08:43:45.784" v="23" actId="27636"/>
          <ac:spMkLst>
            <pc:docMk/>
            <pc:sldMk cId="250988945" sldId="260"/>
            <ac:spMk id="2" creationId="{96B08DCD-DBBD-670F-DBBB-EC02C9039CC1}"/>
          </ac:spMkLst>
        </pc:spChg>
        <pc:spChg chg="add del mod">
          <ac:chgData name="partha sarathy" userId="935ad3b6c5292fd3" providerId="LiveId" clId="{AD4D53BB-A71E-4911-BF82-37187B1C7079}" dt="2025-11-02T08:45:35.973" v="51"/>
          <ac:spMkLst>
            <pc:docMk/>
            <pc:sldMk cId="250988945" sldId="260"/>
            <ac:spMk id="8" creationId="{111A89CB-A6C4-6EB7-8573-B276F2FB3149}"/>
          </ac:spMkLst>
        </pc:spChg>
      </pc:sldChg>
      <pc:sldMasterChg chg="setBg modSldLayout">
        <pc:chgData name="partha sarathy" userId="935ad3b6c5292fd3" providerId="LiveId" clId="{AD4D53BB-A71E-4911-BF82-37187B1C7079}" dt="2025-11-02T08:47:07.197" v="59"/>
        <pc:sldMasterMkLst>
          <pc:docMk/>
          <pc:sldMasterMk cId="1711365039" sldId="2147483648"/>
        </pc:sldMasterMkLst>
        <pc:sldLayoutChg chg="setBg">
          <pc:chgData name="partha sarathy" userId="935ad3b6c5292fd3" providerId="LiveId" clId="{AD4D53BB-A71E-4911-BF82-37187B1C7079}" dt="2025-11-02T08:47:07.197" v="59"/>
          <pc:sldLayoutMkLst>
            <pc:docMk/>
            <pc:sldMasterMk cId="1711365039" sldId="2147483648"/>
            <pc:sldLayoutMk cId="739199003" sldId="2147483649"/>
          </pc:sldLayoutMkLst>
        </pc:sldLayoutChg>
        <pc:sldLayoutChg chg="setBg">
          <pc:chgData name="partha sarathy" userId="935ad3b6c5292fd3" providerId="LiveId" clId="{AD4D53BB-A71E-4911-BF82-37187B1C7079}" dt="2025-11-02T08:47:07.197" v="59"/>
          <pc:sldLayoutMkLst>
            <pc:docMk/>
            <pc:sldMasterMk cId="1711365039" sldId="2147483648"/>
            <pc:sldLayoutMk cId="3344288248" sldId="2147483650"/>
          </pc:sldLayoutMkLst>
        </pc:sldLayoutChg>
        <pc:sldLayoutChg chg="setBg">
          <pc:chgData name="partha sarathy" userId="935ad3b6c5292fd3" providerId="LiveId" clId="{AD4D53BB-A71E-4911-BF82-37187B1C7079}" dt="2025-11-02T08:47:07.197" v="59"/>
          <pc:sldLayoutMkLst>
            <pc:docMk/>
            <pc:sldMasterMk cId="1711365039" sldId="2147483648"/>
            <pc:sldLayoutMk cId="2386756434" sldId="2147483651"/>
          </pc:sldLayoutMkLst>
        </pc:sldLayoutChg>
        <pc:sldLayoutChg chg="setBg">
          <pc:chgData name="partha sarathy" userId="935ad3b6c5292fd3" providerId="LiveId" clId="{AD4D53BB-A71E-4911-BF82-37187B1C7079}" dt="2025-11-02T08:47:07.197" v="59"/>
          <pc:sldLayoutMkLst>
            <pc:docMk/>
            <pc:sldMasterMk cId="1711365039" sldId="2147483648"/>
            <pc:sldLayoutMk cId="934020528" sldId="2147483652"/>
          </pc:sldLayoutMkLst>
        </pc:sldLayoutChg>
        <pc:sldLayoutChg chg="setBg">
          <pc:chgData name="partha sarathy" userId="935ad3b6c5292fd3" providerId="LiveId" clId="{AD4D53BB-A71E-4911-BF82-37187B1C7079}" dt="2025-11-02T08:47:07.197" v="59"/>
          <pc:sldLayoutMkLst>
            <pc:docMk/>
            <pc:sldMasterMk cId="1711365039" sldId="2147483648"/>
            <pc:sldLayoutMk cId="2408372197" sldId="2147483653"/>
          </pc:sldLayoutMkLst>
        </pc:sldLayoutChg>
        <pc:sldLayoutChg chg="setBg">
          <pc:chgData name="partha sarathy" userId="935ad3b6c5292fd3" providerId="LiveId" clId="{AD4D53BB-A71E-4911-BF82-37187B1C7079}" dt="2025-11-02T08:47:07.197" v="59"/>
          <pc:sldLayoutMkLst>
            <pc:docMk/>
            <pc:sldMasterMk cId="1711365039" sldId="2147483648"/>
            <pc:sldLayoutMk cId="3264416429" sldId="2147483654"/>
          </pc:sldLayoutMkLst>
        </pc:sldLayoutChg>
        <pc:sldLayoutChg chg="setBg">
          <pc:chgData name="partha sarathy" userId="935ad3b6c5292fd3" providerId="LiveId" clId="{AD4D53BB-A71E-4911-BF82-37187B1C7079}" dt="2025-11-02T08:47:07.197" v="59"/>
          <pc:sldLayoutMkLst>
            <pc:docMk/>
            <pc:sldMasterMk cId="1711365039" sldId="2147483648"/>
            <pc:sldLayoutMk cId="3985853723" sldId="2147483655"/>
          </pc:sldLayoutMkLst>
        </pc:sldLayoutChg>
        <pc:sldLayoutChg chg="setBg">
          <pc:chgData name="partha sarathy" userId="935ad3b6c5292fd3" providerId="LiveId" clId="{AD4D53BB-A71E-4911-BF82-37187B1C7079}" dt="2025-11-02T08:47:07.197" v="59"/>
          <pc:sldLayoutMkLst>
            <pc:docMk/>
            <pc:sldMasterMk cId="1711365039" sldId="2147483648"/>
            <pc:sldLayoutMk cId="750312863" sldId="2147483656"/>
          </pc:sldLayoutMkLst>
        </pc:sldLayoutChg>
        <pc:sldLayoutChg chg="setBg">
          <pc:chgData name="partha sarathy" userId="935ad3b6c5292fd3" providerId="LiveId" clId="{AD4D53BB-A71E-4911-BF82-37187B1C7079}" dt="2025-11-02T08:47:07.197" v="59"/>
          <pc:sldLayoutMkLst>
            <pc:docMk/>
            <pc:sldMasterMk cId="1711365039" sldId="2147483648"/>
            <pc:sldLayoutMk cId="3136955801" sldId="2147483657"/>
          </pc:sldLayoutMkLst>
        </pc:sldLayoutChg>
        <pc:sldLayoutChg chg="setBg">
          <pc:chgData name="partha sarathy" userId="935ad3b6c5292fd3" providerId="LiveId" clId="{AD4D53BB-A71E-4911-BF82-37187B1C7079}" dt="2025-11-02T08:47:07.197" v="59"/>
          <pc:sldLayoutMkLst>
            <pc:docMk/>
            <pc:sldMasterMk cId="1711365039" sldId="2147483648"/>
            <pc:sldLayoutMk cId="1611104321" sldId="2147483658"/>
          </pc:sldLayoutMkLst>
        </pc:sldLayoutChg>
        <pc:sldLayoutChg chg="setBg">
          <pc:chgData name="partha sarathy" userId="935ad3b6c5292fd3" providerId="LiveId" clId="{AD4D53BB-A71E-4911-BF82-37187B1C7079}" dt="2025-11-02T08:47:07.197" v="59"/>
          <pc:sldLayoutMkLst>
            <pc:docMk/>
            <pc:sldMasterMk cId="1711365039" sldId="2147483648"/>
            <pc:sldLayoutMk cId="4044890567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3EF4BC-C0D2-943C-F1B4-B5029799D1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Mepco Schlenk Engineering College (Autonomous)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67311-A9B5-0856-759A-59769364DE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8355F-FF98-47A4-B190-2BBFD86C2B6A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222CD-0B75-6BD1-63A9-EB27823EB4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10F3-EF8B-0138-D82F-07D1EB0402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786EB-02C0-416C-A44C-CF1B6546B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12654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Mepco Schlenk Engineering College (Autonomous)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8C0D0-C1BA-4B48-BE2E-C64461EB4A0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C7562-6EE1-4BB2-8125-991BEDA90B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20258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43FC-9B57-1474-CE41-005B44E1E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56134-03DD-5262-4993-45C97E2D4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0A94E-4B14-BA4B-1B13-6B0B1E18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4C0C-2585-4DB5-B0B0-491830710522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EE44-F2D7-C01B-2B5E-9D1FA8BE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4E811-1F6A-A63A-D8AC-5FDD9D39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19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97EF-F6B4-95E9-608A-00D9D40D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529A4-8122-0B55-6EDC-14645CFE0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CF255-4E68-C49B-366B-A8D127D7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2EF-9C6B-47EF-8B3D-FCA32C54CDE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13A43-F7C3-60AB-9DFB-D019C1FD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D094-4592-4C3D-DBB5-CDC9BA0B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10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7CF2A9-4A5C-9423-4AED-C72ABADCB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BEB9A-E406-FC2A-AE80-217CFFE5D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50E31-0586-99E7-ECF7-845C1128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5644-1951-48A6-95EE-18D9A2AE5E52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54026-14F2-D59E-D691-586D860F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87E8C-7913-24D5-BE07-AFA40637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89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6F1E-D891-9C3B-2EBC-EAC4D180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E5C8-5384-6A09-0E5C-EDD969685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9BDC4-32BC-5E03-458F-CEFBF4A3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EC79-4396-45DE-A423-A75FE8184A1D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DDA1A-6898-20D5-470D-A51D0839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7445C-BEB5-3450-C52A-4C3C37F6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28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1EEC-F1C3-621E-0EF5-92E37296D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7BBAB-ABC6-01ED-FFAF-6DA395B1B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6FDFE-8256-D87E-2011-10AC75E7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79B55-774F-4EB7-A668-56D666ADCF2F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91012-EFB2-36FA-BEA7-B39791439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6ABC7-0C1E-03EF-E27F-D00F0340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75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1C7A-2F2B-C8D6-F029-45DF1155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70D93-C9E0-250D-2DF4-D2505DD00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618C4-1A96-7265-7026-AA5CCB1B6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8627D-2E43-889E-7E2E-1DE388D2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520C-32F9-488C-ACBA-8E454EAEC12B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6A32B-186C-FF24-BB4E-06DF182E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264AF-527A-7F10-5B14-2C4EE74B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02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D1A1-3129-20B4-2210-6E2FA522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7FCA3-1FD1-4B94-FE68-29193FA57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F1A2D-03F4-F748-F505-2FD58D72F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0A69A-F6C6-8759-8FC5-49C720F40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441075-53D6-B564-9C8F-CFBD51F4C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63E9F2-07D2-8F40-463F-CAE49A89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CA00-72FC-4393-BEA9-29754D2A4D65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88809-D6C6-BD55-0FF7-16B0D182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91560-DF9B-4338-D15A-3F1656A5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372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0149-E1CF-33BE-10FF-9D6AD770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ECA0DA-C099-2811-434D-B6F52521C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803C-80AA-4550-ABFA-B2614F162A91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273B6-B042-EDAB-7FF1-3AB8AC60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F48E9-6AE2-1E11-41BA-9578F4B3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41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56A8F-A704-F350-60D0-E4337EAB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A84DC-9A4E-9D20-F182-CDCEFF45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6EA5-D415-C221-7CAA-FCE3C91A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85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81ED-3D34-D5D2-1A9A-42761EB1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E22A-B569-C14B-CFA1-4C5D6393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6EF95-0169-2059-AD78-65B14D8C3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27864-895F-F38B-FA9D-381C86A0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24BB-017E-4090-912C-F1CEE1691E47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E25CB-9C0E-8A27-DF00-0764D7CA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403E1-5748-3D71-CF99-94F1085F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31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8822C-0528-5DA5-2D4D-5A5851E0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0BBC7F-3F5A-6B05-3E8D-765494E30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859FF-9A6E-3A6F-BDE0-50FA66181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500FC-4DF7-8B23-CBB4-521FA354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FE92-C585-467E-8558-5D247614D05E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A2811-4290-04BF-DFC8-C9554E56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AC99-1EB4-CD1E-7D04-C00663F2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95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B3FF6C-3FF6-AA1F-DDC4-39AB4CF5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B3A22-3E15-2368-EF0A-3ED490B39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3418B-62B1-1203-BCA0-2D5074B2B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5F81A-5093-4D9E-8331-6B3E2C6DCFB4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F682C-BD55-F5A1-CE8D-F986607DD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EB710-048C-C9D5-2CF8-FF99940C3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A1A12-CD97-4F1A-B878-F3F1127F57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36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dgs-resources/sdg-11-indicators-2017-updates-b43bcbfe54f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unoosa.org/oosa/en/ourwork/space4sdgs/sdg13.htm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6A376D-A2AC-B258-E910-57307DF21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04 November 2025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EAC32-9812-B0DB-E475-9A1C5232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Data Science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1B5AF-1362-A02F-022D-FB975E13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13C50B-5AC1-23A1-4F24-01426D029B30}"/>
              </a:ext>
            </a:extLst>
          </p:cNvPr>
          <p:cNvSpPr txBox="1">
            <a:spLocks/>
          </p:cNvSpPr>
          <p:nvPr/>
        </p:nvSpPr>
        <p:spPr>
          <a:xfrm>
            <a:off x="1494502" y="2146658"/>
            <a:ext cx="9350477" cy="16317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Traffic Routing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7D3EFE8-7C00-0452-2421-6F32E359265C}"/>
              </a:ext>
            </a:extLst>
          </p:cNvPr>
          <p:cNvSpPr txBox="1">
            <a:spLocks/>
          </p:cNvSpPr>
          <p:nvPr/>
        </p:nvSpPr>
        <p:spPr>
          <a:xfrm>
            <a:off x="7074309" y="4227036"/>
            <a:ext cx="4114800" cy="17439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0" algn="r">
              <a:lnSpc>
                <a:spcPct val="150000"/>
              </a:lnSpc>
              <a:spcBef>
                <a:spcPts val="100"/>
              </a:spcBef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Prabakaran K (9517202309085)</a:t>
            </a:r>
          </a:p>
          <a:p>
            <a:pPr marL="12700" marR="5080" indent="0" algn="r">
              <a:lnSpc>
                <a:spcPct val="150000"/>
              </a:lnSpc>
              <a:spcBef>
                <a:spcPts val="100"/>
              </a:spcBef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Sukil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Raj M S (9517202309113)</a:t>
            </a:r>
          </a:p>
          <a:p>
            <a:pPr marL="12700" marR="5080" indent="0" algn="r">
              <a:lnSpc>
                <a:spcPct val="150000"/>
              </a:lnSpc>
              <a:spcBef>
                <a:spcPts val="100"/>
              </a:spcBef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Sanjay K N (9517202309101)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2AB30465-09DC-7476-17CB-F8BA502DC151}"/>
              </a:ext>
            </a:extLst>
          </p:cNvPr>
          <p:cNvGrpSpPr/>
          <p:nvPr/>
        </p:nvGrpSpPr>
        <p:grpSpPr>
          <a:xfrm>
            <a:off x="361796" y="255397"/>
            <a:ext cx="1132706" cy="1073590"/>
            <a:chOff x="8348789" y="14287"/>
            <a:chExt cx="790575" cy="78994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98792F4B-2A8F-DE29-FD86-C3AA936C22A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789" y="14287"/>
              <a:ext cx="790321" cy="789939"/>
            </a:xfrm>
            <a:prstGeom prst="rect">
              <a:avLst/>
            </a:prstGeom>
          </p:spPr>
        </p:pic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10E9A8E1-B865-86E3-8777-8B5C6849FDD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0" y="47244"/>
              <a:ext cx="731520" cy="71475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2CFEA8-B261-02FC-AFB4-D85E60542D6A}"/>
              </a:ext>
            </a:extLst>
          </p:cNvPr>
          <p:cNvSpPr txBox="1"/>
          <p:nvPr/>
        </p:nvSpPr>
        <p:spPr>
          <a:xfrm>
            <a:off x="1868556" y="349629"/>
            <a:ext cx="956350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Mepco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Schlenk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</a:t>
            </a:r>
            <a:r>
              <a:rPr lang="en-IN" sz="3400" b="1" spc="-85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spc="-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(Autonomous)</a:t>
            </a:r>
            <a:endParaRPr lang="en-IN" sz="3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2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8D010-1C4C-0AED-AF84-14DD1526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717B8-087E-A37B-9B35-4E2C8B9B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443B7-D98A-E992-60C6-BF5E2831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10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65F4E2-AAA4-6278-E93A-78F731CDC001}"/>
              </a:ext>
            </a:extLst>
          </p:cNvPr>
          <p:cNvSpPr txBox="1">
            <a:spLocks/>
          </p:cNvSpPr>
          <p:nvPr/>
        </p:nvSpPr>
        <p:spPr>
          <a:xfrm>
            <a:off x="492640" y="61368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BA618-A70F-ECC9-C161-BC58655E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30" y="-19276"/>
            <a:ext cx="3958710" cy="6365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19808-F881-2AE1-6E2E-F458BD4FB22A}"/>
              </a:ext>
            </a:extLst>
          </p:cNvPr>
          <p:cNvSpPr txBox="1"/>
          <p:nvPr/>
        </p:nvSpPr>
        <p:spPr>
          <a:xfrm>
            <a:off x="843280" y="2194560"/>
            <a:ext cx="38214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&gt;Shows actors and their high-level interactions with the system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02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7DB35-1835-6C13-0E3E-F602D7C0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458C9-5865-0DCC-933E-7A7AB9B4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63C02-D969-31D6-A8DA-DF7F380A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11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D672D6-F38E-DA4C-6AF8-25A79312464D}"/>
              </a:ext>
            </a:extLst>
          </p:cNvPr>
          <p:cNvSpPr txBox="1">
            <a:spLocks/>
          </p:cNvSpPr>
          <p:nvPr/>
        </p:nvSpPr>
        <p:spPr>
          <a:xfrm>
            <a:off x="492640" y="61368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0A6E1-4370-AAF4-7252-EE40BCD02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57" y="0"/>
            <a:ext cx="31592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4D499-1F16-65A0-BF70-AF811900B22C}"/>
              </a:ext>
            </a:extLst>
          </p:cNvPr>
          <p:cNvSpPr txBox="1"/>
          <p:nvPr/>
        </p:nvSpPr>
        <p:spPr>
          <a:xfrm>
            <a:off x="843280" y="2194560"/>
            <a:ext cx="38214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&gt;Defines backend classes/models with visibility and relationships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8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193A1-ED99-AC8E-15B7-445BC4493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63374-13A0-1D29-942F-26F4466C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B83D1-694F-4457-DB48-E1601AC7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1464-978E-6FC5-2E7B-820D2A6CC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12186600" cy="5791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E65D40-BD19-73ED-5105-C453B8339289}"/>
              </a:ext>
            </a:extLst>
          </p:cNvPr>
          <p:cNvSpPr txBox="1">
            <a:spLocks/>
          </p:cNvSpPr>
          <p:nvPr/>
        </p:nvSpPr>
        <p:spPr>
          <a:xfrm>
            <a:off x="421520" y="303200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C1490-4171-1A54-5EAC-B653BB7735F8}"/>
              </a:ext>
            </a:extLst>
          </p:cNvPr>
          <p:cNvSpPr txBox="1"/>
          <p:nvPr/>
        </p:nvSpPr>
        <p:spPr>
          <a:xfrm>
            <a:off x="883920" y="3086592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&gt;Time-ordered message flow for booking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15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669C0-638F-9DD0-8BA5-55925B95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832B6B-8334-3035-192F-2E139DA4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A61BD-3EA1-82F9-6272-79EBE979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7716-DB34-2501-7E69-C629D98A0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8153400" cy="63563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C937F5-6B78-79F9-DBAA-9E63DDE222F9}"/>
              </a:ext>
            </a:extLst>
          </p:cNvPr>
          <p:cNvSpPr txBox="1">
            <a:spLocks/>
          </p:cNvSpPr>
          <p:nvPr/>
        </p:nvSpPr>
        <p:spPr>
          <a:xfrm>
            <a:off x="182009" y="308915"/>
            <a:ext cx="4618591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F462C-9CA3-5A1B-4139-DDADD7963638}"/>
              </a:ext>
            </a:extLst>
          </p:cNvPr>
          <p:cNvSpPr txBox="1"/>
          <p:nvPr/>
        </p:nvSpPr>
        <p:spPr>
          <a:xfrm>
            <a:off x="773078" y="1859340"/>
            <a:ext cx="3436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&gt;Workflow and decision points for booking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0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DFC99-6034-EBF6-6C49-50EBF49F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AB8D7-3F22-42B7-471A-2CCAD26CB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E2DF-4D97-A1AC-BA6E-1D84F6BD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14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12282D-16E4-4BAE-A4C5-0B8161FEFC8D}"/>
              </a:ext>
            </a:extLst>
          </p:cNvPr>
          <p:cNvSpPr txBox="1">
            <a:spLocks/>
          </p:cNvSpPr>
          <p:nvPr/>
        </p:nvSpPr>
        <p:spPr>
          <a:xfrm>
            <a:off x="0" y="333680"/>
            <a:ext cx="461772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DAE98-6937-F9D6-1DF2-45A4F2B97A43}"/>
              </a:ext>
            </a:extLst>
          </p:cNvPr>
          <p:cNvSpPr txBox="1"/>
          <p:nvPr/>
        </p:nvSpPr>
        <p:spPr>
          <a:xfrm>
            <a:off x="237744" y="1608515"/>
            <a:ext cx="2980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&gt;States and transitions of a booking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09AED-9CBE-1A80-D398-B581BE713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80" y="0"/>
            <a:ext cx="903732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4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CF21C-FA7E-33A8-9E62-8FB07A9EE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B765E-A8E4-889F-0EE0-B621CF8F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AE7F7-0E29-331F-C89B-FB648149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15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50D517-DDAA-2655-C6A9-CE35AE017E0A}"/>
              </a:ext>
            </a:extLst>
          </p:cNvPr>
          <p:cNvSpPr txBox="1">
            <a:spLocks/>
          </p:cNvSpPr>
          <p:nvPr/>
        </p:nvSpPr>
        <p:spPr>
          <a:xfrm>
            <a:off x="960000" y="50662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A0E3B-085E-429D-8DE7-3F1398954F3A}"/>
              </a:ext>
            </a:extLst>
          </p:cNvPr>
          <p:cNvSpPr txBox="1"/>
          <p:nvPr/>
        </p:nvSpPr>
        <p:spPr>
          <a:xfrm>
            <a:off x="1107440" y="1776854"/>
            <a:ext cx="38214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&gt;Data entities and relationships plus primary data flows for booking creation and reporting.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8D206-588B-FCA7-54D4-8A85D1B4B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56" y="0"/>
            <a:ext cx="6943344" cy="63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2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38F64-6299-07DD-CD76-2D1E347C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08D6E-A511-2806-9F9A-DDB3F202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ADD66-DB5F-93E9-2C66-772D2366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8BE49-3549-79F7-B8F9-5133A74C0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3417"/>
            <a:ext cx="12192000" cy="5466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F1B8D4-BAFC-C352-8C98-1DE1B29D1D89}"/>
              </a:ext>
            </a:extLst>
          </p:cNvPr>
          <p:cNvSpPr txBox="1">
            <a:spLocks/>
          </p:cNvSpPr>
          <p:nvPr/>
        </p:nvSpPr>
        <p:spPr>
          <a:xfrm>
            <a:off x="0" y="201600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DIAGRAM(HLD)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89EF9-FAC9-609F-465C-2670849D9F78}"/>
              </a:ext>
            </a:extLst>
          </p:cNvPr>
          <p:cNvSpPr txBox="1"/>
          <p:nvPr/>
        </p:nvSpPr>
        <p:spPr>
          <a:xfrm>
            <a:off x="182880" y="4074160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&gt;High-level components and their interfaces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73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B0D9FE-AC31-30EE-FCD9-13E27DD1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9C6EA-1488-266E-ED89-0D48C718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341B3-45F0-4C74-200D-5F27AE4F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17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656410-E4E8-0AEB-F81E-EB1751EF6DE8}"/>
              </a:ext>
            </a:extLst>
          </p:cNvPr>
          <p:cNvSpPr txBox="1">
            <a:spLocks/>
          </p:cNvSpPr>
          <p:nvPr/>
        </p:nvSpPr>
        <p:spPr>
          <a:xfrm>
            <a:off x="0" y="12482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CONTEXT DIAGRAM(HLD)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B6C25-21BC-2C05-449F-B86DB7FA5B09}"/>
              </a:ext>
            </a:extLst>
          </p:cNvPr>
          <p:cNvSpPr txBox="1"/>
          <p:nvPr/>
        </p:nvSpPr>
        <p:spPr>
          <a:xfrm>
            <a:off x="497840" y="888427"/>
            <a:ext cx="11694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and Admin interact with React SPA which calls REST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interacts with MongoDB and Python ML predictor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12156-8BE7-DAF9-B853-9313D5F13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1256"/>
            <a:ext cx="12192000" cy="375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DD0387-2150-F205-165C-66AFD2167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70E4DB-8AAD-0D12-C77D-5698E103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E95B-EF87-D717-37D4-BF817442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18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D60D0D-0121-0E7A-B75D-842E2687E2D0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976ED83-3DF6-2791-D2F1-3EE9ACB0AA6C}"/>
              </a:ext>
            </a:extLst>
          </p:cNvPr>
          <p:cNvSpPr txBox="1">
            <a:spLocks/>
          </p:cNvSpPr>
          <p:nvPr/>
        </p:nvSpPr>
        <p:spPr>
          <a:xfrm>
            <a:off x="568960" y="1621002"/>
            <a:ext cx="11135360" cy="48696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Road network seeded using a JSON graph generator (67 nodes, weighted edges with capacity and status fields)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Method: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MongoDB with Mongoose ODM for schema validation and CRUD operations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Collections &amp; Structure: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Three collections — Users, Roads, Bookings: Each document stores flexible JSON data with indexed fields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Implemented: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Optimized CRUD and aggregation pipelines for login validation, booking creation, slot occupancy, and admin exports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 &amp; Security: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Passwords hashed with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JWT-based auth for API access, and referential consistency maintained via user–booking references.</a:t>
            </a:r>
          </a:p>
        </p:txBody>
      </p:sp>
    </p:spTree>
    <p:extLst>
      <p:ext uri="{BB962C8B-B14F-4D97-AF65-F5344CB8AC3E}">
        <p14:creationId xmlns:p14="http://schemas.microsoft.com/office/powerpoint/2010/main" val="176299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841FE-9201-2303-5A62-FB4D1C16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DE33A-6BDA-DFEA-7C86-0C651D87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B82D0-75A6-AEF6-3C8E-FA20566B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19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832973-F2B9-C7D8-4A52-30C796F7940A}"/>
              </a:ext>
            </a:extLst>
          </p:cNvPr>
          <p:cNvSpPr txBox="1">
            <a:spLocks/>
          </p:cNvSpPr>
          <p:nvPr/>
        </p:nvSpPr>
        <p:spPr>
          <a:xfrm>
            <a:off x="959999" y="593367"/>
            <a:ext cx="10699613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5C84A8-194C-32ED-609F-50C5DBDE085B}"/>
              </a:ext>
            </a:extLst>
          </p:cNvPr>
          <p:cNvSpPr txBox="1">
            <a:spLocks/>
          </p:cNvSpPr>
          <p:nvPr/>
        </p:nvSpPr>
        <p:spPr>
          <a:xfrm>
            <a:off x="497840" y="1621002"/>
            <a:ext cx="11694160" cy="49017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Tech Stack:</a:t>
            </a:r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React, Node.js + Express (Backend API), MongoDB (Database), Python (ML Predictor)</a:t>
            </a:r>
          </a:p>
          <a:p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Modular 3-tier design — Frontend → REST API → Database &amp; ML Service ensures scalability and easy debugging</a:t>
            </a:r>
          </a:p>
          <a:p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Ideology:</a:t>
            </a:r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Followed Iterative Agile model — core booking module first, followed by ML, admin, and performance enhancements</a:t>
            </a:r>
          </a:p>
          <a:p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Flow:</a:t>
            </a:r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User request → Node API → Dijkstra routing → Python predictor → MongoDB save → Response with route &amp; speed.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69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4A2F8-34BD-37DD-978D-7F3C6076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69F82-8EA2-DDA7-1A04-41B0027E5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89C2B-A29B-0A1D-013B-6BE4627F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2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F33F2A-407A-8B85-E570-C7EA106A2294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47FED3-2EC1-F318-B311-A7DAE1C4DAFB}"/>
              </a:ext>
            </a:extLst>
          </p:cNvPr>
          <p:cNvSpPr txBox="1">
            <a:spLocks/>
          </p:cNvSpPr>
          <p:nvPr/>
        </p:nvSpPr>
        <p:spPr>
          <a:xfrm>
            <a:off x="406400" y="1178561"/>
            <a:ext cx="11379200" cy="45272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6415" indent="-513715">
              <a:lnSpc>
                <a:spcPct val="100000"/>
              </a:lnSpc>
              <a:spcBef>
                <a:spcPts val="1445"/>
              </a:spcBef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 spc="-1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6415" indent="-513715">
              <a:lnSpc>
                <a:spcPct val="100000"/>
              </a:lnSpc>
              <a:spcBef>
                <a:spcPts val="360"/>
              </a:spcBef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000" spc="-3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0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6415" indent="-513715">
              <a:lnSpc>
                <a:spcPct val="100000"/>
              </a:lnSpc>
              <a:spcBef>
                <a:spcPts val="360"/>
              </a:spcBef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 spc="-1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20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6415" indent="-513715">
              <a:lnSpc>
                <a:spcPct val="100000"/>
              </a:lnSpc>
              <a:spcBef>
                <a:spcPts val="360"/>
              </a:spcBef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 spc="-1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lang="en-US" sz="20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6415" indent="-513715">
              <a:lnSpc>
                <a:spcPct val="100000"/>
              </a:lnSpc>
              <a:spcBef>
                <a:spcPts val="360"/>
              </a:spcBef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SDLC &amp; SRS</a:t>
            </a:r>
          </a:p>
          <a:p>
            <a:pPr marL="526415" indent="-513715">
              <a:lnSpc>
                <a:spcPct val="100000"/>
              </a:lnSpc>
              <a:spcBef>
                <a:spcPts val="360"/>
              </a:spcBef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  <a:p>
            <a:pPr marL="526415" indent="-513715">
              <a:lnSpc>
                <a:spcPct val="100000"/>
              </a:lnSpc>
              <a:spcBef>
                <a:spcPts val="360"/>
              </a:spcBef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526415" indent="-513715">
              <a:lnSpc>
                <a:spcPct val="100000"/>
              </a:lnSpc>
              <a:spcBef>
                <a:spcPts val="360"/>
              </a:spcBef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&amp; Testing</a:t>
            </a:r>
          </a:p>
          <a:p>
            <a:pPr marL="526415" indent="-513715">
              <a:lnSpc>
                <a:spcPct val="100000"/>
              </a:lnSpc>
              <a:spcBef>
                <a:spcPts val="360"/>
              </a:spcBef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en-US" sz="2000" spc="-35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en-US" sz="2000" spc="-4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spc="-4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en-US" sz="20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6415" indent="-513715">
              <a:lnSpc>
                <a:spcPct val="100000"/>
              </a:lnSpc>
              <a:spcBef>
                <a:spcPts val="360"/>
              </a:spcBef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 spc="-1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526415" indent="-513715">
              <a:lnSpc>
                <a:spcPct val="100000"/>
              </a:lnSpc>
              <a:spcBef>
                <a:spcPts val="360"/>
              </a:spcBef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 spc="-1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573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FBD4A6-85EC-F5EE-B411-9AC597E3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82C00-C3FE-4C0B-9D2A-340C7288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7F7BA-1614-B7E1-D807-BD07202B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20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2A1816-6E51-96F8-A4DE-7C638A2C23C5}"/>
              </a:ext>
            </a:extLst>
          </p:cNvPr>
          <p:cNvSpPr txBox="1">
            <a:spLocks/>
          </p:cNvSpPr>
          <p:nvPr/>
        </p:nvSpPr>
        <p:spPr>
          <a:xfrm>
            <a:off x="4089280" y="0"/>
            <a:ext cx="59234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F7BD0-7D3B-2011-97CA-FA3F763F5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041"/>
            <a:ext cx="12192000" cy="61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49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3D2E1-D9E0-F8FD-3DD5-D050B25D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31542-ABDD-BB81-CC19-FAB436DB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8E9B3-7B88-CA96-B61F-5A40284F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21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AA62C6-146F-2F61-3831-480F409D4301}"/>
              </a:ext>
            </a:extLst>
          </p:cNvPr>
          <p:cNvSpPr txBox="1">
            <a:spLocks/>
          </p:cNvSpPr>
          <p:nvPr/>
        </p:nvSpPr>
        <p:spPr>
          <a:xfrm>
            <a:off x="960000" y="584223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RISKS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6A72BB-0707-51FA-9086-BE302ECF6CC6}"/>
              </a:ext>
            </a:extLst>
          </p:cNvPr>
          <p:cNvSpPr txBox="1">
            <a:spLocks/>
          </p:cNvSpPr>
          <p:nvPr/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— user data exposure (weak hashing / leaked JWT).</a:t>
            </a:r>
          </a:p>
          <a:p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— confusing graph selector or inconsistent UI.</a:t>
            </a:r>
          </a:p>
          <a:p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— slow Dijkstra or blocking ML predictor; UI lag on low-end devices.</a:t>
            </a:r>
          </a:p>
          <a:p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— scope creep or unclear ML expectations.</a:t>
            </a:r>
          </a:p>
          <a:p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— frontend/backend integration delays (CORS, API mismatch).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74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2D87F-EF37-67F2-F044-6E1495F6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5C586-0106-2A6C-3776-2AD7B555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F15B6-FE6F-89B0-2B1C-800B0D7D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22</a:t>
            </a:fld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BB1B08-4A83-4FF4-C8E0-9738AA2BE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879344"/>
              </p:ext>
            </p:extLst>
          </p:nvPr>
        </p:nvGraphicFramePr>
        <p:xfrm>
          <a:off x="0" y="0"/>
          <a:ext cx="12191998" cy="683932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683662232"/>
                    </a:ext>
                  </a:extLst>
                </a:gridCol>
                <a:gridCol w="1518800">
                  <a:extLst>
                    <a:ext uri="{9D8B030D-6E8A-4147-A177-3AD203B41FA5}">
                      <a16:colId xmlns:a16="http://schemas.microsoft.com/office/drawing/2014/main" val="2667292623"/>
                    </a:ext>
                  </a:extLst>
                </a:gridCol>
                <a:gridCol w="1373160">
                  <a:extLst>
                    <a:ext uri="{9D8B030D-6E8A-4147-A177-3AD203B41FA5}">
                      <a16:colId xmlns:a16="http://schemas.microsoft.com/office/drawing/2014/main" val="104435297"/>
                    </a:ext>
                  </a:extLst>
                </a:gridCol>
                <a:gridCol w="6252038">
                  <a:extLst>
                    <a:ext uri="{9D8B030D-6E8A-4147-A177-3AD203B41FA5}">
                      <a16:colId xmlns:a16="http://schemas.microsoft.com/office/drawing/2014/main" val="105820430"/>
                    </a:ext>
                  </a:extLst>
                </a:gridCol>
              </a:tblGrid>
              <a:tr h="3225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Likelihood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 strategy</a:t>
                      </a: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694558454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— user credential leak or weak hashing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bcrypt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salt, store JWT secret in env, validate inputs, run simple security checks before demo.</a:t>
                      </a: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495895855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Usability — confusing graph selector / UI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 visual affordances, provide keyboard fallback, add small help tooltip and onboarding text.</a:t>
                      </a: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281873350"/>
                  </a:ext>
                </a:extLst>
              </a:tr>
              <a:tr h="143316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— ML blocking backend or slow Dijkstra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heuristic fallback when ML fails; optimize Dijkstra; limit graph size for demo; profile and optimize critical code paths.</a:t>
                      </a: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1379024645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 changes — scope creep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Freeze MVP feature list before each sprint; document change requests and impact on schedule.</a:t>
                      </a: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1172036385"/>
                  </a:ext>
                </a:extLst>
              </a:tr>
              <a:tr h="143316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Schedule — integration / build errors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Prepare seed data, use environment checklist, do early integration tests, keep simple hardcoded fallbacks for demo.</a:t>
                      </a: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75818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646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D922D-AB06-51B2-04AE-E4C01659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93D11-91CB-C5D9-9870-715FF77F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A1ED9-33A9-339F-7065-AF7F2979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23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2DA422-8BCC-2A7D-0FA1-1F96C52B92F6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80D865-0E24-D91B-107E-0E20036AED2B}"/>
              </a:ext>
            </a:extLst>
          </p:cNvPr>
          <p:cNvSpPr txBox="1">
            <a:spLocks/>
          </p:cNvSpPr>
          <p:nvPr/>
        </p:nvSpPr>
        <p:spPr>
          <a:xfrm>
            <a:off x="777120" y="1356966"/>
            <a:ext cx="11049120" cy="506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core flows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register, login, book route, admin operations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UI usability and graph interactions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bookings persist with correct path, slot and recommended speed</a:t>
            </a: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tests, Integration tests, Manual UI tests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ML fallback works so booking still succeeds on predictor failure</a:t>
            </a:r>
          </a:p>
        </p:txBody>
      </p:sp>
    </p:spTree>
    <p:extLst>
      <p:ext uri="{BB962C8B-B14F-4D97-AF65-F5344CB8AC3E}">
        <p14:creationId xmlns:p14="http://schemas.microsoft.com/office/powerpoint/2010/main" val="805577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7BE95-993D-AF23-FCDA-DF8F47D3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8FEAC-22D1-4575-215B-9C0CD12E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2257C-7A64-CDA3-F541-E1FDE2D2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24</a:t>
            </a:fld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F9B867-F46C-6BB2-C4AF-745F206DD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86990"/>
              </p:ext>
            </p:extLst>
          </p:nvPr>
        </p:nvGraphicFramePr>
        <p:xfrm>
          <a:off x="0" y="0"/>
          <a:ext cx="12192000" cy="680406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2580">
                  <a:extLst>
                    <a:ext uri="{9D8B030D-6E8A-4147-A177-3AD203B41FA5}">
                      <a16:colId xmlns:a16="http://schemas.microsoft.com/office/drawing/2014/main" val="674673000"/>
                    </a:ext>
                  </a:extLst>
                </a:gridCol>
                <a:gridCol w="4083420">
                  <a:extLst>
                    <a:ext uri="{9D8B030D-6E8A-4147-A177-3AD203B41FA5}">
                      <a16:colId xmlns:a16="http://schemas.microsoft.com/office/drawing/2014/main" val="3492443923"/>
                    </a:ext>
                  </a:extLst>
                </a:gridCol>
                <a:gridCol w="5158955">
                  <a:extLst>
                    <a:ext uri="{9D8B030D-6E8A-4147-A177-3AD203B41FA5}">
                      <a16:colId xmlns:a16="http://schemas.microsoft.com/office/drawing/2014/main" val="141431758"/>
                    </a:ext>
                  </a:extLst>
                </a:gridCol>
                <a:gridCol w="937045">
                  <a:extLst>
                    <a:ext uri="{9D8B030D-6E8A-4147-A177-3AD203B41FA5}">
                      <a16:colId xmlns:a16="http://schemas.microsoft.com/office/drawing/2014/main" val="4099904437"/>
                    </a:ext>
                  </a:extLst>
                </a:gridCol>
              </a:tblGrid>
              <a:tr h="556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tested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description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result</a:t>
                      </a:r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988586302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registration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 valid name, email, password via /register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user created, JWT returned, redirected to booking page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865254497"/>
                  </a:ext>
                </a:extLst>
              </a:tr>
              <a:tr h="9051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 with invalid credentials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Wrong password attempt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 401, error message, no token saved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70314800"/>
                  </a:ext>
                </a:extLst>
              </a:tr>
              <a:tr h="13151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Booking creation (happy path)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source &amp; destination, optional slot, click calculate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/bookings/book returns booking with path and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recommendedSpeed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DB record created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929745799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view all bookings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 as admin, open dashboard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sees all bookings including new ones; export works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66881436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Toggle road status (admin)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sets road to closed then open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 status updated in DB and UI; Dijkstra excludes closed edges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549715882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 graph interaction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Click nodes to select source and destination (keyboard fallback)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 selection updates UI and hidden form values; works across browsers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333547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38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2FE81-F18A-4DB2-2322-D79B7D91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D589C-F7B7-40E4-8292-C7BF633E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95DA6-7CA2-CCA1-4DBA-39779B08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25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614111-C9C6-06E7-852E-F8F450B3A9DE}"/>
              </a:ext>
            </a:extLst>
          </p:cNvPr>
          <p:cNvSpPr txBox="1">
            <a:spLocks/>
          </p:cNvSpPr>
          <p:nvPr/>
        </p:nvSpPr>
        <p:spPr>
          <a:xfrm>
            <a:off x="960000" y="264183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 ESTIMATION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AF9753D-B988-BC27-03DB-3FC126840B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0000" y="1291818"/>
                <a:ext cx="10967840" cy="508459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2.4</m:t>
                    </m:r>
                    <m:r>
                      <a:rPr lang="en-I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IN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  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=1.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05</m:t>
                    </m:r>
                    <m:r>
                      <a:rPr lang="en-I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IN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  </m:t>
                    </m:r>
                    <m:r>
                      <m:rPr>
                        <m:nor/>
                      </m:rPr>
                      <a:rPr lang="en-IN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KLOC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Effort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05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18.5</m:t>
                    </m:r>
                    <m:r>
                      <m:rPr>
                        <m:nor/>
                      </m:rPr>
                      <a:rPr lang="ar-AE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person</m:t>
                    </m:r>
                    <m:r>
                      <m:rPr>
                        <m:nor/>
                      </m:rPr>
                      <a:rPr lang="en-IN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IN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months</m:t>
                    </m:r>
                    <m:r>
                      <m:rPr>
                        <m:nor/>
                      </m:rPr>
                      <a:rPr lang="en-IN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IN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total</m:t>
                    </m:r>
                    <m:r>
                      <m:rPr>
                        <m:nor/>
                      </m:rPr>
                      <a:rPr lang="en-IN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effort (team)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18.5 person-months</a:t>
                </a:r>
              </a:p>
              <a:p>
                <a:r>
                  <a:rPr lang="en-IN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I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IN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  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38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 Time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Staffing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IN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𝑝𝑒𝑜𝑝𝑙𝑒</m:t>
                    </m:r>
                  </m:oMath>
                </a14:m>
                <a:endParaRPr lang="en-US" b="0" i="1" dirty="0">
                  <a:latin typeface="Times New Roman" panose="02020603050405020304" pitchFamily="18" charset="0"/>
                </a:endParaRPr>
              </a:p>
              <a:p>
                <a:endParaRPr lang="en-US" b="0" i="1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AF9753D-B988-BC27-03DB-3FC126840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00" y="1291818"/>
                <a:ext cx="10967840" cy="5084597"/>
              </a:xfrm>
              <a:prstGeom prst="rect">
                <a:avLst/>
              </a:prstGeom>
              <a:blipFill>
                <a:blip r:embed="rId2"/>
                <a:stretch>
                  <a:fillRect l="-1000" t="-21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20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30F1A-8202-53E5-ABE9-9E73969F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B1DEB-4F67-9FBD-7E65-8EC0593EB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5C2CC-1705-AB5A-7358-2E8526CB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26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F48DCA-7BE7-D79C-2243-08CA6587C638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POINTS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3823C9-AC7D-ED55-7CC2-3CB885594D57}"/>
              </a:ext>
            </a:extLst>
          </p:cNvPr>
          <p:cNvSpPr txBox="1">
            <a:spLocks/>
          </p:cNvSpPr>
          <p:nvPr/>
        </p:nvSpPr>
        <p:spPr>
          <a:xfrm>
            <a:off x="960000" y="1306423"/>
            <a:ext cx="10272000" cy="510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summary:</a:t>
            </a:r>
          </a:p>
          <a:p>
            <a:pPr lvl="1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EI (inputs) = 6 (register, user login, book route, cancel route, route management, admin login)</a:t>
            </a:r>
          </a:p>
          <a:p>
            <a:pPr lvl="1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EO (outputs) = 4 (booking result, road list, CSV, map disp.)</a:t>
            </a:r>
          </a:p>
          <a:p>
            <a:pPr lvl="1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 (enquiries) = 3 (status, history, congestion)</a:t>
            </a:r>
          </a:p>
          <a:p>
            <a:pPr lvl="1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ILF (files) = 4 (users, roads, bookings, Admin data)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UFP estimate: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~94; adjusted FP ≈ 98.7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FP gives a function-based size measure useful to plan testing and documentation scope</a:t>
            </a:r>
          </a:p>
        </p:txBody>
      </p:sp>
    </p:spTree>
    <p:extLst>
      <p:ext uri="{BB962C8B-B14F-4D97-AF65-F5344CB8AC3E}">
        <p14:creationId xmlns:p14="http://schemas.microsoft.com/office/powerpoint/2010/main" val="3571339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476B1-9CE1-526A-7CD9-BF1880FC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1D208-A0D1-FB74-3CF9-162B46F9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E1D2-B737-EE92-EFA5-C8B88D71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27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F23CD6-E1F5-42BF-BF5A-C504550969D5}"/>
              </a:ext>
            </a:extLst>
          </p:cNvPr>
          <p:cNvSpPr txBox="1">
            <a:spLocks/>
          </p:cNvSpPr>
          <p:nvPr/>
        </p:nvSpPr>
        <p:spPr>
          <a:xfrm>
            <a:off x="2259533" y="2296751"/>
            <a:ext cx="7672800" cy="145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166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A1F1F-02DE-6A5D-69DF-071D1E3F5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A1D22C-FC37-A07A-4113-7A5BF5FB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1B33A-6F36-4441-A264-70F4A840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28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750F5-4D56-4DA5-AD8F-B3EE63236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024" y="1423966"/>
            <a:ext cx="6906768" cy="43735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416625F-60A0-DEBF-5F90-BC11AB983478}"/>
              </a:ext>
            </a:extLst>
          </p:cNvPr>
          <p:cNvSpPr txBox="1">
            <a:spLocks/>
          </p:cNvSpPr>
          <p:nvPr/>
        </p:nvSpPr>
        <p:spPr>
          <a:xfrm>
            <a:off x="2209800" y="418735"/>
            <a:ext cx="7672800" cy="145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COLLECTIONS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75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741A58-9FBF-73BC-D2F4-5AFEE280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9E6A7B-D5D4-2FDC-49E1-C2C60AFE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18A73-CE2C-F300-D9EF-2B0C3F35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29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165E3-0231-CD30-4A0A-866860F1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920"/>
            <a:ext cx="11714480" cy="4537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971FA5-F8A0-4CCA-1925-68079E0DDAAA}"/>
              </a:ext>
            </a:extLst>
          </p:cNvPr>
          <p:cNvSpPr txBox="1"/>
          <p:nvPr/>
        </p:nvSpPr>
        <p:spPr>
          <a:xfrm>
            <a:off x="4318000" y="23368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88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C54A0-4B8F-4599-9E50-59F76E8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9EFCD-4F0E-1AAB-78E9-D26C50B9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896FA-CB5A-1006-1478-078C3CCF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3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91E066-5ADE-3249-5008-0CD2F5E73441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67A949F-A18A-27AA-E192-9505795056A8}"/>
              </a:ext>
            </a:extLst>
          </p:cNvPr>
          <p:cNvSpPr txBox="1">
            <a:spLocks/>
          </p:cNvSpPr>
          <p:nvPr/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Urban areas face recurring congestion during peak periods</a:t>
            </a: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Most traffic control is reactive</a:t>
            </a: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Smart Traffic Automation explores a proactive approach: users reserve road usage slots on a simulated road graph.</a:t>
            </a: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computes occupancy-aware optimal routes (Dijkstra), calls a Python predictor for recommended speeds, and stores bookings in MongoDB.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27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96C0C-D63D-B862-6E6A-7BBA4C27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7A6CA2-B2B2-23D8-7B51-A1EA8B5F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D66B6-6B20-3F03-8894-5EF59638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30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BC00B-988D-5366-9DC7-53F2CF92C4C0}"/>
              </a:ext>
            </a:extLst>
          </p:cNvPr>
          <p:cNvSpPr txBox="1"/>
          <p:nvPr/>
        </p:nvSpPr>
        <p:spPr>
          <a:xfrm>
            <a:off x="4318000" y="12192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F1608-5E11-8314-118E-8D2D55F5E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090"/>
            <a:ext cx="12192000" cy="53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99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D2F3-2B5D-C7E0-F821-69CE91D69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4D69E7-7DF1-9B26-7AC4-4E544F37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23A0-5C38-0F97-7306-DD8522E6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31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7EE41-4BB3-D296-A904-E5CD01117421}"/>
              </a:ext>
            </a:extLst>
          </p:cNvPr>
          <p:cNvSpPr txBox="1"/>
          <p:nvPr/>
        </p:nvSpPr>
        <p:spPr>
          <a:xfrm>
            <a:off x="4318000" y="121920"/>
            <a:ext cx="4113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C6049-DB8B-5297-1865-E3857110D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81"/>
            <a:ext cx="12192000" cy="55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5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C5D50-F33D-A596-2C58-949F84D4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B456F-7434-B110-3F85-E02321A4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82FF5-12FB-52B6-B4C2-2C165045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32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C734B-1461-FBE7-D2FE-FA38BB91977C}"/>
              </a:ext>
            </a:extLst>
          </p:cNvPr>
          <p:cNvSpPr txBox="1"/>
          <p:nvPr/>
        </p:nvSpPr>
        <p:spPr>
          <a:xfrm>
            <a:off x="4318000" y="77880"/>
            <a:ext cx="432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CC5F0-664A-348E-60DB-30E83924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46" y="1177430"/>
            <a:ext cx="9361894" cy="51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37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F234C4-F3D4-AFEA-1FCB-0AD02886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0CB54-1B4F-BC73-E99D-573FFD2D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F8BE2-57A5-83C9-C605-F4315D17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33</a:t>
            </a:fld>
            <a:endParaRPr lang="en-IN"/>
          </a:p>
        </p:txBody>
      </p:sp>
      <p:pic>
        <p:nvPicPr>
          <p:cNvPr id="5" name="Screen Recording 2025-11-03 225022 - Trim">
            <a:hlinkClick r:id="" action="ppaction://media"/>
            <a:extLst>
              <a:ext uri="{FF2B5EF4-FFF2-40B4-BE49-F238E27FC236}">
                <a16:creationId xmlns:a16="http://schemas.microsoft.com/office/drawing/2014/main" id="{1D083964-C1D9-4076-8F78-8AEF69BAA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9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694FF-8621-4917-F7DF-46218490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C0936-7D61-66FA-E894-A13D3C70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05B3E-A375-FBA6-DE76-D82573A2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34</a:t>
            </a:fld>
            <a:endParaRPr lang="en-IN"/>
          </a:p>
        </p:txBody>
      </p:sp>
      <p:pic>
        <p:nvPicPr>
          <p:cNvPr id="5" name="Screen Recording 2025-11-03 225849">
            <a:hlinkClick r:id="" action="ppaction://media"/>
            <a:extLst>
              <a:ext uri="{FF2B5EF4-FFF2-40B4-BE49-F238E27FC236}">
                <a16:creationId xmlns:a16="http://schemas.microsoft.com/office/drawing/2014/main" id="{3EAF28B5-BEB9-755B-C31A-5ABB67D40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8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01998-2D4C-2E19-AC52-06CF3265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B5121-2692-7490-0AC4-59684C65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24461-2C59-B5A9-EB63-386C4E09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35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338D3-B98F-E56C-8C53-53004F5F27F3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1D7C171-5FFA-63BE-94E0-3B8B930C1C88}"/>
              </a:ext>
            </a:extLst>
          </p:cNvPr>
          <p:cNvSpPr txBox="1">
            <a:spLocks/>
          </p:cNvSpPr>
          <p:nvPr/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impact: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smoother traffic reduces idling and emissions, improves commute predictability and supports urban planning with recorded booking data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considerations: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privacy (store minimal PII), fairness in slot allocation, transparency of ML recommendations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Governance suggestions: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anonymized reporting, policies for slot distribution to avoid socioeconomic bias.</a:t>
            </a:r>
          </a:p>
        </p:txBody>
      </p:sp>
    </p:spTree>
    <p:extLst>
      <p:ext uri="{BB962C8B-B14F-4D97-AF65-F5344CB8AC3E}">
        <p14:creationId xmlns:p14="http://schemas.microsoft.com/office/powerpoint/2010/main" val="2278322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A9A3F-312B-EB37-82F8-E03EA50D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6FE4F-FFDB-63B1-2C36-5674839E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267FB-FE1A-EC7A-6113-3BE20EE2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36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3F2881-AFC2-8081-7E40-AB6895988CF5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9818C8-B951-D88F-C95B-30139BA5BF8A}"/>
              </a:ext>
            </a:extLst>
          </p:cNvPr>
          <p:cNvSpPr txBox="1">
            <a:spLocks/>
          </p:cNvSpPr>
          <p:nvPr/>
        </p:nvSpPr>
        <p:spPr>
          <a:xfrm>
            <a:off x="960000" y="1621002"/>
            <a:ext cx="10272000" cy="50541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Traffic Automation demonstrates a booking-driven approach to smooth traffic peaks using occupancy-aware routing and an ML predictor with a reliable fallback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scale ML to async microservice, integrate real map tiles (Leaflet), add WebSocket real-time updates, implement fairness and quota policies, add analytics dashboards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https://github.com/sanjaykn8/SE_MiniProject</a:t>
            </a:r>
          </a:p>
        </p:txBody>
      </p:sp>
    </p:spTree>
    <p:extLst>
      <p:ext uri="{BB962C8B-B14F-4D97-AF65-F5344CB8AC3E}">
        <p14:creationId xmlns:p14="http://schemas.microsoft.com/office/powerpoint/2010/main" val="3727556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9DA16-BB32-65F3-A76E-7D9EB42C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86010-3C71-F038-ACF0-97AF7CC0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90AE3-D7AE-1774-4D66-6CFEE5E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37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A454-C752-F4D6-A198-564A55EC2280}"/>
              </a:ext>
            </a:extLst>
          </p:cNvPr>
          <p:cNvSpPr txBox="1"/>
          <p:nvPr/>
        </p:nvSpPr>
        <p:spPr>
          <a:xfrm>
            <a:off x="838200" y="1728216"/>
            <a:ext cx="10232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React.js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Geeks for Geeks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Tutorials 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 Documentation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D6723-9203-E925-A597-52A2E2E7E095}"/>
              </a:ext>
            </a:extLst>
          </p:cNvPr>
          <p:cNvSpPr txBox="1"/>
          <p:nvPr/>
        </p:nvSpPr>
        <p:spPr>
          <a:xfrm>
            <a:off x="3581400" y="246888"/>
            <a:ext cx="548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REFERENCES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406357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4B2B99-A807-4D90-7E2E-FF670786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4C247-86FB-BF2B-6D2F-2025A7CC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5202B-BE96-BCF7-93E0-3930B241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38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53BB0A-AD7B-F36F-7228-C72C7EF0E47A}"/>
              </a:ext>
            </a:extLst>
          </p:cNvPr>
          <p:cNvSpPr txBox="1">
            <a:spLocks/>
          </p:cNvSpPr>
          <p:nvPr/>
        </p:nvSpPr>
        <p:spPr>
          <a:xfrm>
            <a:off x="2259533" y="2296751"/>
            <a:ext cx="7672800" cy="145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85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B7EAF-EC7F-0D39-41B3-31EAB5B0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41670-B671-496B-F69E-86D0792B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41BE7-0269-7931-BCFA-92901B8B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4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5A911B-3C57-09DB-52C0-E70EDC4A41B5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CE15D13-FE60-4B9A-D1D0-BF32868BB3DA}"/>
              </a:ext>
            </a:extLst>
          </p:cNvPr>
          <p:cNvSpPr txBox="1">
            <a:spLocks/>
          </p:cNvSpPr>
          <p:nvPr/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roads often face congestion due to uncoordinated vehicle flow.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Peak-hour traffic leads to delays, increased fuel consumption, and pollution.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systems do not offer pre-booking or optimal speed guidance to prevent traffic jams.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There's a lack of smart tools to simulate and plan city traffic using AI techniques.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0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092FF-32E6-BD20-0049-B3D02052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09505-F0B0-7A02-3C56-97731C5A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15757-1FA2-2B3B-036B-DF14190C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5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0B32FC-E317-35AA-1C34-CF1E80163E8C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5FBAC0-71E6-2D3F-540D-FB409D7B6226}"/>
              </a:ext>
            </a:extLst>
          </p:cNvPr>
          <p:cNvSpPr txBox="1">
            <a:spLocks/>
          </p:cNvSpPr>
          <p:nvPr/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To build a web-based system for booking road usage slots in advance.</a:t>
            </a:r>
          </a:p>
          <a:p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future traffic load using AI/ML models.</a:t>
            </a:r>
          </a:p>
          <a:p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To recommend optimal speed for smooth vehicle movement.</a:t>
            </a:r>
          </a:p>
          <a:p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a mini smart-city road network for demonstration purposes.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66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20F49-DCC3-454A-983A-3A76BB25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CEE7C-3EA1-673A-AFCC-9147C6E6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03A2B-E0F7-C086-4AFA-1816B9AF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6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DAB4EC-5FDE-BC99-ACF8-E53CDC2CC954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AF7E37-E8DF-8FBF-11C0-286E1A72710B}"/>
              </a:ext>
            </a:extLst>
          </p:cNvPr>
          <p:cNvSpPr txBox="1">
            <a:spLocks/>
          </p:cNvSpPr>
          <p:nvPr/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Users can register, log in, and book route slots; bookings persist in DB</a:t>
            </a: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Backend computes an optimal path and a recommended speed for each booking</a:t>
            </a: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Admin can view all bookings, toggle road status, and export CSV reports</a:t>
            </a: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expectations : Dijkstra + prediction ≤ 2000 ms on a 67-node graph; UI interactions &lt; 2 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92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5D45B8-BECB-AF4B-91D0-3EB89D49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4CAAB-0873-4089-43EE-6A5DDA1C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103A5-3A8E-51ED-5C86-2B3261B9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7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3CC026-6037-9CE1-BF14-3BFCD4ED0108}"/>
              </a:ext>
            </a:extLst>
          </p:cNvPr>
          <p:cNvSpPr txBox="1">
            <a:spLocks/>
          </p:cNvSpPr>
          <p:nvPr/>
        </p:nvSpPr>
        <p:spPr>
          <a:xfrm>
            <a:off x="1163200" y="7965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SDG GOALS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A935DE6-16CA-AE78-A263-C631D4A2D150}"/>
              </a:ext>
            </a:extLst>
          </p:cNvPr>
          <p:cNvSpPr txBox="1">
            <a:spLocks/>
          </p:cNvSpPr>
          <p:nvPr/>
        </p:nvSpPr>
        <p:spPr>
          <a:xfrm>
            <a:off x="7026321" y="3924967"/>
            <a:ext cx="3809600" cy="164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342900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Smoother traffic reduces idling and emissions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8B4FDB61-A171-45E3-E474-6503A0845D8F}"/>
              </a:ext>
            </a:extLst>
          </p:cNvPr>
          <p:cNvSpPr txBox="1">
            <a:spLocks/>
          </p:cNvSpPr>
          <p:nvPr/>
        </p:nvSpPr>
        <p:spPr>
          <a:xfrm>
            <a:off x="948076" y="3924967"/>
            <a:ext cx="4410643" cy="164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Project reduces congestion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Improves city mobility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9BDFF-1035-6307-E9FB-73077569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63676" y="1560166"/>
            <a:ext cx="2137763" cy="2137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4DC0C-8B53-075D-1887-2788F3E8E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07760" y="1560166"/>
            <a:ext cx="2137763" cy="213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E13330-24F5-6E01-FE09-46B41C0C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04 November 2025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EA8D37-F1B7-B4AB-4351-34348498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Data Science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D44E4-A491-8A28-B533-0F3AADA9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A58AFE-180E-1CC0-E993-F7FCC1F86F34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ITERATIVE DEVELOPMENT MODEL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53EE50A-82D5-DC00-C136-01991041BDD4}"/>
              </a:ext>
            </a:extLst>
          </p:cNvPr>
          <p:cNvSpPr txBox="1">
            <a:spLocks/>
          </p:cNvSpPr>
          <p:nvPr/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1: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Authentication, graph seeding, basic booking UI</a:t>
            </a: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2: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Dijkstra integration, booking persistence, admin UI</a:t>
            </a: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3: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ML predictor integration, tests, polishing.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1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0E65D-2CF4-750F-BA37-C7623E2D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7AAE-D263-4FAB-A8EA-74B6CCC4DFC3}" type="datetime4">
              <a:rPr lang="en-IN" smtClean="0"/>
              <a:t>04 November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9CBED-5BB2-A023-30EF-71A445C2A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Data Science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3DDBE-CA54-01A5-74AB-927EE564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1A12-CD97-4F1A-B878-F3F1127F57A0}" type="slidenum">
              <a:rPr lang="en-IN" smtClean="0"/>
              <a:t>9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FB637E-2AD5-06BB-290F-E4906DCB84A8}"/>
              </a:ext>
            </a:extLst>
          </p:cNvPr>
          <p:cNvSpPr txBox="1">
            <a:spLocks/>
          </p:cNvSpPr>
          <p:nvPr/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SRS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10FA80-C5B3-9305-5977-1BFC244E842D}"/>
              </a:ext>
            </a:extLst>
          </p:cNvPr>
          <p:cNvSpPr txBox="1">
            <a:spLocks/>
          </p:cNvSpPr>
          <p:nvPr/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Define functionality and constraints for Smart Traffic Automation demo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Register, Login, Book Route, Compute Path, Predict Speed, Admin view, Export CSV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Response time goals, JWT security, ML fallback for reliability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REST API endpoints (e.g., 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/auth/login, 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/bookings/book, 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/roads/all)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Collections: users, roads, bookings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fields: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userEmail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path, slot,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recommendedSpeed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8244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1801</Words>
  <Application>Microsoft Office PowerPoint</Application>
  <PresentationFormat>Widescreen</PresentationFormat>
  <Paragraphs>296</Paragraphs>
  <Slides>38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partha sarathy</dc:creator>
  <cp:lastModifiedBy>Sanjay KN</cp:lastModifiedBy>
  <cp:revision>14</cp:revision>
  <dcterms:created xsi:type="dcterms:W3CDTF">2025-11-02T07:59:59Z</dcterms:created>
  <dcterms:modified xsi:type="dcterms:W3CDTF">2025-11-04T08:19:38Z</dcterms:modified>
</cp:coreProperties>
</file>